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d1f98e99b654c3b" /><Relationship Type="http://schemas.openxmlformats.org/officeDocument/2006/relationships/extended-properties" Target="/docProps/app.xml" Id="R5186943fbd1b4b9d" /><Relationship Type="http://schemas.openxmlformats.org/officeDocument/2006/relationships/officeDocument" Target="/ppt/presentation.xml" Id="R1535213dbfa2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9ed6a41104166"/>
  </p:sldMasterIdLst>
  <p:notesMasterIdLst>
    <p:notesMasterId xmlns:r="http://schemas.openxmlformats.org/officeDocument/2006/relationships" r:id="R2bbdf20d831a448f"/>
  </p:notesMasterIdLst>
  <p:sldIdLst>
    <p:sldId xmlns:r="http://schemas.openxmlformats.org/officeDocument/2006/relationships" id="256" r:id="R2da7d23aee32416f"/>
    <p:sldId xmlns:r="http://schemas.openxmlformats.org/officeDocument/2006/relationships" id="257" r:id="Ree503bc0f9e74949"/>
    <p:sldId xmlns:r="http://schemas.openxmlformats.org/officeDocument/2006/relationships" id="258" r:id="R86bf9b5419ac4a7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27c1e3d80b04b5a" /><Relationship Type="http://schemas.openxmlformats.org/officeDocument/2006/relationships/slideMaster" Target="/ppt/slideMasters/slideMaster1.xml" Id="R27b9ed6a41104166" /><Relationship Type="http://schemas.openxmlformats.org/officeDocument/2006/relationships/notesMaster" Target="/ppt/notesMasters/notesMaster1.xml" Id="R2bbdf20d831a448f" /><Relationship Type="http://schemas.openxmlformats.org/officeDocument/2006/relationships/presProps" Target="/ppt/presProps.xml" Id="R9528563cabe54834" /><Relationship Type="http://schemas.openxmlformats.org/officeDocument/2006/relationships/tableStyles" Target="/ppt/tableStyles.xml" Id="Rb245c30b131c4bef" /><Relationship Type="http://schemas.openxmlformats.org/officeDocument/2006/relationships/slide" Target="/ppt/slides/slide1.xml" Id="R2da7d23aee32416f" /><Relationship Type="http://schemas.openxmlformats.org/officeDocument/2006/relationships/slide" Target="/ppt/slides/slide2.xml" Id="Ree503bc0f9e74949" /><Relationship Type="http://schemas.openxmlformats.org/officeDocument/2006/relationships/slide" Target="/ppt/slides/slide3.xml" Id="R86bf9b5419ac4a7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f6e89e80162470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c74dc2b4f34dfa" /><Relationship Type="http://schemas.openxmlformats.org/officeDocument/2006/relationships/notesMaster" Target="/ppt/notesMasters/notesMaster1.xml" Id="R2bac7897a90b43b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81b032ae4e844b7" /><Relationship Type="http://schemas.openxmlformats.org/officeDocument/2006/relationships/notesMaster" Target="/ppt/notesMasters/notesMaster1.xml" Id="R92066e3fa0534f3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4fd81173fd9432f" /><Relationship Type="http://schemas.openxmlformats.org/officeDocument/2006/relationships/notesMaster" Target="/ppt/notesMasters/notesMaster1.xml" Id="R143281190bd24f0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Opening: explain that this is a spending and readiness check, not a device-specific clinical recommendation.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Department for Education, Automated External Defibrillators (AEDs): Guidance for schools, January 2025: https://assets.publishing.service.gov.uk/media/67936b102de28ea2d392f35b/Automated_External_Defibrillators__AEDs__guidance_for_schools.pdf</a:t>
            </a:r>
          </a:p>
          <a:p xmlns:a="http://schemas.openxmlformats.org/drawingml/2006/main">
            <a:r>
              <a:t>First Aid Garage approved retained brand artwork: Paul and Janette character asset and circular logo.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four facts to stop staff comparing headline prices without understanding compatibility or remaining service life.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DfE guidance, pages 33-34: correct consumables are not usually interchangeable; follow manufacturer replacement periods; anticipated service life differs from warranty; replacement is needed when pads and batteries cease to be available.</a:t>
            </a:r>
          </a:p>
          <a:p xmlns:a="http://schemas.openxmlformats.org/drawingml/2006/main">
            <a:r>
              <a:t>https://assets.publishing.service.gov.uk/media/67936b102de28ea2d392f35b/Automated_External_Defibrillators__AEDs__guidance_for_schools.pdf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agreeing who will photograph the label, check readiness, contact technical support and keep The Circuit record current.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DfE purchasing section, printed page 15 / PDF index 14, and Appendix A minimum specification: https://assets.publishing.service.gov.uk/media/67936b102de28ea2d392f35b/Automated_External_Defibrillators__AEDs__guidance_for_schools.pdf</a:t>
            </a:r>
          </a:p>
          <a:p xmlns:a="http://schemas.openxmlformats.org/drawingml/2006/main">
            <a:r>
              <a:t>British Heart Foundation pads and batteries shop: https://defibrillators.bhf.org.uk/pads-and-batteries</a:t>
            </a:r>
          </a:p>
          <a:p xmlns:a="http://schemas.openxmlformats.org/drawingml/2006/main">
            <a:r>
              <a:t>The Circuit national defibrillator network: https://www.thecircuit.uk/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39097aa57462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091e85b9a4040e9" /><Relationship Type="http://schemas.openxmlformats.org/officeDocument/2006/relationships/slideLayout" Target="/ppt/slideLayouts/slideLayout1.xml" Id="R572298f90fb74c5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298f90fb74c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7db669b434b2a" /><Relationship Type="http://schemas.openxmlformats.org/officeDocument/2006/relationships/image" Target="/ppt/media/image.png" Id="Rc77e1fa816654994" /><Relationship Type="http://schemas.openxmlformats.org/officeDocument/2006/relationships/image" Target="/ppt/media/image2.png" Id="Rf7713abb742f4f8c" /><Relationship Type="http://schemas.openxmlformats.org/officeDocument/2006/relationships/notesSlide" Target="/ppt/notesSlides/notesSlide1.xml" Id="R72db8ffce902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c5e9ad584695" /><Relationship Type="http://schemas.openxmlformats.org/officeDocument/2006/relationships/image" Target="/ppt/media/image3.png" Id="Ra77fa0d2bca14f19" /><Relationship Type="http://schemas.openxmlformats.org/officeDocument/2006/relationships/notesSlide" Target="/ppt/notesSlides/notesSlide2.xml" Id="Rb13b5edc5cc5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4c2473d9460f" /><Relationship Type="http://schemas.openxmlformats.org/officeDocument/2006/relationships/image" Target="/ppt/media/image4.png" Id="R6df312f8628b4bcb" /><Relationship Type="http://schemas.openxmlformats.org/officeDocument/2006/relationships/notesSlide" Target="/ppt/notesSlides/notesSlide3.xml" Id="R1b505b9259ca4e3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03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ld-accent">
            <a:extLst xmlns:a="http://schemas.openxmlformats.org/drawingml/2006/main">
              <a:ext uri="{FF2B5EF4-FFF2-40B4-BE49-F238E27FC236}">
                <a16:creationId xmlns:a16="http://schemas.microsoft.com/office/drawing/2014/main" id="{51B2E524-404F-4D4D-8BF8-8BC7EA295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7e1fa81665499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8650" y="438150"/>
            <a:ext cx="1104900" cy="1104900"/>
          </a:xfrm>
          <a:prstGeom xmlns:a="http://schemas.openxmlformats.org/drawingml/2006/main" prst="ellipse">
            <a:avLst/>
          </a:prstGeom>
        </p:spPr>
      </p:pic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E3028378-1DA9-4B15-9F14-DF3E4E470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5905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DEFIBRILLATOR SUPPORT HUB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DCB7727-EB0C-469E-BD50-5FC247B13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09750"/>
            <a:ext cx="647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Is it time to replace your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school defibrillator?</a:t>
            </a:r>
          </a:p>
        </p:txBody>
      </p:sp>
      <p:sp>
        <p:nvSpPr>
          <p:cNvPr id="5" name="answer">
            <a:extLst xmlns:a="http://schemas.openxmlformats.org/drawingml/2006/main">
              <a:ext uri="{FF2B5EF4-FFF2-40B4-BE49-F238E27FC236}">
                <a16:creationId xmlns:a16="http://schemas.microsoft.com/office/drawing/2014/main" id="{59D16201-6564-4F90-BA3D-8FF21A289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67125"/>
            <a:ext cx="590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F7C600"/>
                </a:solidFill>
              </a:defRPr>
            </a:pPr>
            <a:r>
              <a:rPr sz="2100" b="1">
                <a:solidFill>
                  <a:srgbClr val="F7C600"/>
                </a:solidFill>
              </a:rPr>
              <a:t>Not just because a battery or pad quote is expensive.</a:t>
            </a:r>
          </a:p>
        </p:txBody>
      </p:sp>
      <p:sp>
        <p:nvSpPr>
          <p:cNvPr id="6" name="sub">
            <a:extLst xmlns:a="http://schemas.openxmlformats.org/drawingml/2006/main">
              <a:ext uri="{FF2B5EF4-FFF2-40B4-BE49-F238E27FC236}">
                <a16:creationId xmlns:a16="http://schemas.microsoft.com/office/drawing/2014/main" id="{90E29A28-FC25-4F68-AEF2-25173A4A1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600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Identify the exact model, confirm support and compatibility, then compare the whole-life cost of keeping it with replacement.</a:t>
            </a:r>
          </a:p>
        </p:txBody>
      </p:sp>
      <p:sp>
        <p:nvSpPr>
          <p:cNvPr id="7" name="image-frame">
            <a:extLst xmlns:a="http://schemas.openxmlformats.org/drawingml/2006/main">
              <a:ext uri="{FF2B5EF4-FFF2-40B4-BE49-F238E27FC236}">
                <a16:creationId xmlns:a16="http://schemas.microsoft.com/office/drawing/2014/main" id="{329395F4-ABF1-40FB-BDF8-DD0C6B861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4000500" cy="60007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07533D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713abb742f4f8c"/>
          <a:srcRect xmlns:a="http://schemas.openxmlformats.org/drawingml/2006/main" l="2509" t="0" r="250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7677150" y="514350"/>
            <a:ext cx="3695700" cy="5734050"/>
          </a:xfrm>
          <a:prstGeom xmlns:a="http://schemas.openxmlformats.org/drawingml/2006/main" prst="roundRect">
            <a:avLst/>
          </a:prstGeom>
        </p:spPr>
      </p:pic>
      <p:sp>
        <p:nvSpPr>
          <p:cNvPr id="9" name="disclaimer">
            <a:extLst xmlns:a="http://schemas.openxmlformats.org/drawingml/2006/main">
              <a:ext uri="{FF2B5EF4-FFF2-40B4-BE49-F238E27FC236}">
                <a16:creationId xmlns:a16="http://schemas.microsoft.com/office/drawing/2014/main" id="{957FE01E-E257-492D-A268-26065CED5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CDE0D7"/>
                </a:solidFill>
              </a:defRPr>
            </a:pPr>
            <a:r>
              <a:rPr sz="1200" b="0">
                <a:solidFill>
                  <a:srgbClr val="CDE0D7"/>
                </a:solidFill>
              </a:rPr>
              <a:t>General guidance - follow the AED manufacturer's instructions for your device.</a:t>
            </a:r>
          </a:p>
        </p:txBody>
      </p:sp>
    </p:spTree>
    <p:extLst>
      <p:ext uri="{BB962C8B-B14F-4D97-AF65-F5344CB8AC3E}">
        <p14:creationId xmlns:p14="http://schemas.microsoft.com/office/powerpoint/2010/main" val="100365069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A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top-rail">
            <a:extLst xmlns:a="http://schemas.openxmlformats.org/drawingml/2006/main">
              <a:ext uri="{FF2B5EF4-FFF2-40B4-BE49-F238E27FC236}">
                <a16:creationId xmlns:a16="http://schemas.microsoft.com/office/drawing/2014/main" id="{AB6E9241-C538-4733-BE83-52C2A2451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D2B"/>
          </a:solidFill>
          <a:ln xmlns:a="http://schemas.openxmlformats.org/drawingml/2006/main" w="9525">
            <a:solidFill>
              <a:srgbClr val="003D2B"/>
            </a:solidFill>
            <a:prstDash val="solid"/>
          </a:ln>
        </p:spPr>
      </p:sp>
      <p:sp>
        <p:nvSpPr>
          <p:cNvPr id="2" name="gold-rule">
            <a:extLst xmlns:a="http://schemas.openxmlformats.org/drawingml/2006/main">
              <a:ext uri="{FF2B5EF4-FFF2-40B4-BE49-F238E27FC236}">
                <a16:creationId xmlns:a16="http://schemas.microsoft.com/office/drawing/2014/main" id="{647504E8-6F6F-4D3F-9F13-10825A414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770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7fa0d2bca14f1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76200"/>
            <a:ext cx="514350" cy="514350"/>
          </a:xfrm>
          <a:prstGeom xmlns:a="http://schemas.openxmlformats.org/drawingml/2006/main" prst="ellipse">
            <a:avLst/>
          </a:prstGeom>
        </p:spPr>
      </p:pic>
      <p:sp>
        <p:nvSpPr>
          <p:cNvPr id="4" name="brand">
            <a:extLst xmlns:a="http://schemas.openxmlformats.org/drawingml/2006/main">
              <a:ext uri="{FF2B5EF4-FFF2-40B4-BE49-F238E27FC236}">
                <a16:creationId xmlns:a16="http://schemas.microsoft.com/office/drawing/2014/main" id="{EF7FB1CA-C81D-4CAD-880F-234E00D69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9525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FIRST AID GARAGE</a:t>
            </a:r>
          </a:p>
        </p:txBody>
      </p:sp>
      <p:sp>
        <p:nvSpPr>
          <p:cNvPr id="5" name="section">
            <a:extLst xmlns:a="http://schemas.openxmlformats.org/drawingml/2006/main">
              <a:ext uri="{FF2B5EF4-FFF2-40B4-BE49-F238E27FC236}">
                <a16:creationId xmlns:a16="http://schemas.microsoft.com/office/drawing/2014/main" id="{3BCC8170-3974-43E2-BDA5-C8C81666E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1430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CHECK THE DEVICE FIRST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C9B834A-07A3-4925-BB73-EE222B4EC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33450"/>
            <a:ext cx="7429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925" b="1">
                <a:solidFill>
                  <a:srgbClr val="003D2B"/>
                </a:solidFill>
              </a:defRPr>
            </a:pPr>
            <a:r>
              <a:rPr sz="2925" b="1">
                <a:solidFill>
                  <a:srgbClr val="003D2B"/>
                </a:solidFill>
              </a:rPr>
              <a:t>Four facts decide the next step</a:t>
            </a:r>
          </a:p>
        </p:txBody>
      </p:sp>
      <p:sp>
        <p:nvSpPr>
          <p:cNvPr id="7" name="intro">
            <a:extLst xmlns:a="http://schemas.openxmlformats.org/drawingml/2006/main">
              <a:ext uri="{FF2B5EF4-FFF2-40B4-BE49-F238E27FC236}">
                <a16:creationId xmlns:a16="http://schemas.microsoft.com/office/drawing/2014/main" id="{148AAA18-EFC2-42BD-BBC9-ADF4A477E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66850"/>
            <a:ext cx="819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4A6259"/>
                </a:solidFill>
              </a:defRPr>
            </a:pPr>
            <a:r>
              <a:rPr sz="1500" b="0">
                <a:solidFill>
                  <a:srgbClr val="4A6259"/>
                </a:solidFill>
              </a:rPr>
              <a:t>Take a clear photo of the model label before contacting any supplier.</a:t>
            </a:r>
          </a:p>
        </p:txBody>
      </p:sp>
      <p:sp>
        <p:nvSpPr>
          <p:cNvPr id="8" name="card-0">
            <a:extLst xmlns:a="http://schemas.openxmlformats.org/drawingml/2006/main">
              <a:ext uri="{FF2B5EF4-FFF2-40B4-BE49-F238E27FC236}">
                <a16:creationId xmlns:a16="http://schemas.microsoft.com/office/drawing/2014/main" id="{110232EC-77A5-4C46-A68F-EA70C7475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38350"/>
            <a:ext cx="6858000" cy="704850"/>
          </a:xfrm>
          <a:prstGeom xmlns:a="http://schemas.openxmlformats.org/drawingml/2006/main" prst="roundRect">
            <a:avLst>
              <a:gd name="adj" fmla="val 189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7D0C3"/>
            </a:solidFill>
            <a:prstDash val="solid"/>
          </a:ln>
        </p:spPr>
      </p:sp>
      <p:sp>
        <p:nvSpPr>
          <p:cNvPr id="9" name="num-0">
            <a:extLst xmlns:a="http://schemas.openxmlformats.org/drawingml/2006/main">
              <a:ext uri="{FF2B5EF4-FFF2-40B4-BE49-F238E27FC236}">
                <a16:creationId xmlns:a16="http://schemas.microsoft.com/office/drawing/2014/main" id="{6298E984-5CAB-4FE1-87EB-E92A800E7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62175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sp>
        <p:nvSpPr>
          <p:cNvPr id="10" name="numt-0">
            <a:extLst xmlns:a="http://schemas.openxmlformats.org/drawingml/2006/main">
              <a:ext uri="{FF2B5EF4-FFF2-40B4-BE49-F238E27FC236}">
                <a16:creationId xmlns:a16="http://schemas.microsoft.com/office/drawing/2014/main" id="{45DAD38A-0F31-4DEE-8751-EA3442218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62175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03D2B"/>
                </a:solidFill>
              </a:defRPr>
            </a:pPr>
            <a:r>
              <a:rPr sz="1800" b="1">
                <a:solidFill>
                  <a:srgbClr val="003D2B"/>
                </a:solidFill>
              </a:rPr>
              <a:t>1</a:t>
            </a:r>
          </a:p>
        </p:txBody>
      </p:sp>
      <p:sp>
        <p:nvSpPr>
          <p:cNvPr id="11" name="ct-0">
            <a:extLst xmlns:a="http://schemas.openxmlformats.org/drawingml/2006/main">
              <a:ext uri="{FF2B5EF4-FFF2-40B4-BE49-F238E27FC236}">
                <a16:creationId xmlns:a16="http://schemas.microsoft.com/office/drawing/2014/main" id="{B2FAE092-2D47-46A1-B472-8833B0EDF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12407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3D2B"/>
                </a:solidFill>
              </a:defRPr>
            </a:pPr>
            <a:r>
              <a:rPr sz="1575" b="1">
                <a:solidFill>
                  <a:srgbClr val="003D2B"/>
                </a:solidFill>
              </a:rPr>
              <a:t>Exact identity</a:t>
            </a:r>
          </a:p>
        </p:txBody>
      </p:sp>
      <p:sp>
        <p:nvSpPr>
          <p:cNvPr id="12" name="cb-0">
            <a:extLst xmlns:a="http://schemas.openxmlformats.org/drawingml/2006/main">
              <a:ext uri="{FF2B5EF4-FFF2-40B4-BE49-F238E27FC236}">
                <a16:creationId xmlns:a16="http://schemas.microsoft.com/office/drawing/2014/main" id="{C686B71A-CEC5-4E18-9E45-EF38953FF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3812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83128"/>
                </a:solidFill>
              </a:defRPr>
            </a:pPr>
            <a:r>
              <a:rPr sz="1350" b="0">
                <a:solidFill>
                  <a:srgbClr val="183128"/>
                </a:solidFill>
              </a:rPr>
              <a:t>Make, model, serial number and compatible part number</a:t>
            </a:r>
          </a:p>
        </p:txBody>
      </p:sp>
      <p:sp>
        <p:nvSpPr>
          <p:cNvPr id="13" name="card-1">
            <a:extLst xmlns:a="http://schemas.openxmlformats.org/drawingml/2006/main">
              <a:ext uri="{FF2B5EF4-FFF2-40B4-BE49-F238E27FC236}">
                <a16:creationId xmlns:a16="http://schemas.microsoft.com/office/drawing/2014/main" id="{D5858A15-A534-4915-AE0E-B2EAD9074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14650"/>
            <a:ext cx="6858000" cy="704850"/>
          </a:xfrm>
          <a:prstGeom xmlns:a="http://schemas.openxmlformats.org/drawingml/2006/main" prst="roundRect">
            <a:avLst>
              <a:gd name="adj" fmla="val 189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7D0C3"/>
            </a:solidFill>
            <a:prstDash val="solid"/>
          </a:ln>
        </p:spPr>
      </p:sp>
      <p:sp>
        <p:nvSpPr>
          <p:cNvPr id="14" name="num-1">
            <a:extLst xmlns:a="http://schemas.openxmlformats.org/drawingml/2006/main">
              <a:ext uri="{FF2B5EF4-FFF2-40B4-BE49-F238E27FC236}">
                <a16:creationId xmlns:a16="http://schemas.microsoft.com/office/drawing/2014/main" id="{CBA0263A-5CE2-4D09-9D17-B04D800F8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38475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sp>
        <p:nvSpPr>
          <p:cNvPr id="15" name="numt-1">
            <a:extLst xmlns:a="http://schemas.openxmlformats.org/drawingml/2006/main">
              <a:ext uri="{FF2B5EF4-FFF2-40B4-BE49-F238E27FC236}">
                <a16:creationId xmlns:a16="http://schemas.microsoft.com/office/drawing/2014/main" id="{90B2F763-FA70-47E9-8E88-6196295A3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38475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03D2B"/>
                </a:solidFill>
              </a:defRPr>
            </a:pPr>
            <a:r>
              <a:rPr sz="1800" b="1">
                <a:solidFill>
                  <a:srgbClr val="003D2B"/>
                </a:solidFill>
              </a:rPr>
              <a:t>2</a:t>
            </a:r>
          </a:p>
        </p:txBody>
      </p:sp>
      <p:sp>
        <p:nvSpPr>
          <p:cNvPr id="16" name="ct-1">
            <a:extLst xmlns:a="http://schemas.openxmlformats.org/drawingml/2006/main">
              <a:ext uri="{FF2B5EF4-FFF2-40B4-BE49-F238E27FC236}">
                <a16:creationId xmlns:a16="http://schemas.microsoft.com/office/drawing/2014/main" id="{01675CB1-554E-47F3-9EDA-8413A91BD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00037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3D2B"/>
                </a:solidFill>
              </a:defRPr>
            </a:pPr>
            <a:r>
              <a:rPr sz="1575" b="1">
                <a:solidFill>
                  <a:srgbClr val="003D2B"/>
                </a:solidFill>
              </a:rPr>
              <a:t>Readiness</a:t>
            </a:r>
          </a:p>
        </p:txBody>
      </p:sp>
      <p:sp>
        <p:nvSpPr>
          <p:cNvPr id="17" name="cb-1">
            <a:extLst xmlns:a="http://schemas.openxmlformats.org/drawingml/2006/main">
              <a:ext uri="{FF2B5EF4-FFF2-40B4-BE49-F238E27FC236}">
                <a16:creationId xmlns:a16="http://schemas.microsoft.com/office/drawing/2014/main" id="{23FAE50E-5C19-4C9F-B183-D2F2BBED1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2575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83128"/>
                </a:solidFill>
              </a:defRPr>
            </a:pPr>
            <a:r>
              <a:rPr sz="1350" b="0">
                <a:solidFill>
                  <a:srgbClr val="183128"/>
                </a:solidFill>
              </a:rPr>
              <a:t>Pad/battery expiry dates and ready or fault indicator</a:t>
            </a:r>
          </a:p>
        </p:txBody>
      </p:sp>
      <p:sp>
        <p:nvSpPr>
          <p:cNvPr id="18" name="card-2">
            <a:extLst xmlns:a="http://schemas.openxmlformats.org/drawingml/2006/main">
              <a:ext uri="{FF2B5EF4-FFF2-40B4-BE49-F238E27FC236}">
                <a16:creationId xmlns:a16="http://schemas.microsoft.com/office/drawing/2014/main" id="{AE3F8AB3-943B-496D-993E-17A729179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90950"/>
            <a:ext cx="6858000" cy="704850"/>
          </a:xfrm>
          <a:prstGeom xmlns:a="http://schemas.openxmlformats.org/drawingml/2006/main" prst="roundRect">
            <a:avLst>
              <a:gd name="adj" fmla="val 189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7D0C3"/>
            </a:solidFill>
            <a:prstDash val="solid"/>
          </a:ln>
        </p:spPr>
      </p:sp>
      <p:sp>
        <p:nvSpPr>
          <p:cNvPr id="19" name="num-2">
            <a:extLst xmlns:a="http://schemas.openxmlformats.org/drawingml/2006/main">
              <a:ext uri="{FF2B5EF4-FFF2-40B4-BE49-F238E27FC236}">
                <a16:creationId xmlns:a16="http://schemas.microsoft.com/office/drawing/2014/main" id="{440A2999-3E07-4C81-902A-688C3225B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14775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sp>
        <p:nvSpPr>
          <p:cNvPr id="20" name="numt-2">
            <a:extLst xmlns:a="http://schemas.openxmlformats.org/drawingml/2006/main">
              <a:ext uri="{FF2B5EF4-FFF2-40B4-BE49-F238E27FC236}">
                <a16:creationId xmlns:a16="http://schemas.microsoft.com/office/drawing/2014/main" id="{2A02C4E1-DEB2-4B3E-9A85-429E368E9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14775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03D2B"/>
                </a:solidFill>
              </a:defRPr>
            </a:pPr>
            <a:r>
              <a:rPr sz="1800" b="1">
                <a:solidFill>
                  <a:srgbClr val="003D2B"/>
                </a:solidFill>
              </a:rPr>
              <a:t>3</a:t>
            </a:r>
          </a:p>
        </p:txBody>
      </p:sp>
      <p:sp>
        <p:nvSpPr>
          <p:cNvPr id="21" name="ct-2">
            <a:extLst xmlns:a="http://schemas.openxmlformats.org/drawingml/2006/main">
              <a:ext uri="{FF2B5EF4-FFF2-40B4-BE49-F238E27FC236}">
                <a16:creationId xmlns:a16="http://schemas.microsoft.com/office/drawing/2014/main" id="{32C8A66E-834D-4501-9537-61494F0EB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87667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3D2B"/>
                </a:solidFill>
              </a:defRPr>
            </a:pPr>
            <a:r>
              <a:rPr sz="1575" b="1">
                <a:solidFill>
                  <a:srgbClr val="003D2B"/>
                </a:solidFill>
              </a:rPr>
              <a:t>Support</a:t>
            </a:r>
          </a:p>
        </p:txBody>
      </p:sp>
      <p:sp>
        <p:nvSpPr>
          <p:cNvPr id="22" name="cb-2">
            <a:extLst xmlns:a="http://schemas.openxmlformats.org/drawingml/2006/main">
              <a:ext uri="{FF2B5EF4-FFF2-40B4-BE49-F238E27FC236}">
                <a16:creationId xmlns:a16="http://schemas.microsoft.com/office/drawing/2014/main" id="{0C67DBC8-45A0-4124-810E-057DCFD14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1338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83128"/>
                </a:solidFill>
              </a:defRPr>
            </a:pPr>
            <a:r>
              <a:rPr sz="1350" b="0">
                <a:solidFill>
                  <a:srgbClr val="183128"/>
                </a:solidFill>
              </a:rPr>
              <a:t>Manufacturer support, software updates and parts availability</a:t>
            </a:r>
          </a:p>
        </p:txBody>
      </p:sp>
      <p:sp>
        <p:nvSpPr>
          <p:cNvPr id="23" name="card-3">
            <a:extLst xmlns:a="http://schemas.openxmlformats.org/drawingml/2006/main">
              <a:ext uri="{FF2B5EF4-FFF2-40B4-BE49-F238E27FC236}">
                <a16:creationId xmlns:a16="http://schemas.microsoft.com/office/drawing/2014/main" id="{A87D9D6A-2F08-4ED2-BA47-C65F8BABA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67250"/>
            <a:ext cx="6858000" cy="704850"/>
          </a:xfrm>
          <a:prstGeom xmlns:a="http://schemas.openxmlformats.org/drawingml/2006/main" prst="roundRect">
            <a:avLst>
              <a:gd name="adj" fmla="val 189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7D0C3"/>
            </a:solidFill>
            <a:prstDash val="solid"/>
          </a:ln>
        </p:spPr>
      </p:sp>
      <p:sp>
        <p:nvSpPr>
          <p:cNvPr id="24" name="num-3">
            <a:extLst xmlns:a="http://schemas.openxmlformats.org/drawingml/2006/main">
              <a:ext uri="{FF2B5EF4-FFF2-40B4-BE49-F238E27FC236}">
                <a16:creationId xmlns:a16="http://schemas.microsoft.com/office/drawing/2014/main" id="{CAD211D0-69B4-44EB-A3ED-CD8A72947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91075"/>
            <a:ext cx="457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sp>
        <p:nvSpPr>
          <p:cNvPr id="25" name="numt-3">
            <a:extLst xmlns:a="http://schemas.openxmlformats.org/drawingml/2006/main">
              <a:ext uri="{FF2B5EF4-FFF2-40B4-BE49-F238E27FC236}">
                <a16:creationId xmlns:a16="http://schemas.microsoft.com/office/drawing/2014/main" id="{758F2589-D0C0-4084-934B-511F28233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91075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03D2B"/>
                </a:solidFill>
              </a:defRPr>
            </a:pPr>
            <a:r>
              <a:rPr sz="1800" b="1">
                <a:solidFill>
                  <a:srgbClr val="003D2B"/>
                </a:solidFill>
              </a:rPr>
              <a:t>4</a:t>
            </a:r>
          </a:p>
        </p:txBody>
      </p:sp>
      <p:sp>
        <p:nvSpPr>
          <p:cNvPr id="26" name="ct-3">
            <a:extLst xmlns:a="http://schemas.openxmlformats.org/drawingml/2006/main">
              <a:ext uri="{FF2B5EF4-FFF2-40B4-BE49-F238E27FC236}">
                <a16:creationId xmlns:a16="http://schemas.microsoft.com/office/drawing/2014/main" id="{A1F8EE1C-2305-433B-8EBE-46415FEAF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752975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03D2B"/>
                </a:solidFill>
              </a:defRPr>
            </a:pPr>
            <a:r>
              <a:rPr sz="1575" b="1">
                <a:solidFill>
                  <a:srgbClr val="003D2B"/>
                </a:solidFill>
              </a:rPr>
              <a:t>Remaining life</a:t>
            </a:r>
          </a:p>
        </p:txBody>
      </p:sp>
      <p:sp>
        <p:nvSpPr>
          <p:cNvPr id="27" name="cb-3">
            <a:extLst xmlns:a="http://schemas.openxmlformats.org/drawingml/2006/main">
              <a:ext uri="{FF2B5EF4-FFF2-40B4-BE49-F238E27FC236}">
                <a16:creationId xmlns:a16="http://schemas.microsoft.com/office/drawing/2014/main" id="{FFF99DDC-2A03-4A72-80E6-F184C705B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010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83128"/>
                </a:solidFill>
              </a:defRPr>
            </a:pPr>
            <a:r>
              <a:rPr sz="1350" b="0">
                <a:solidFill>
                  <a:srgbClr val="183128"/>
                </a:solidFill>
              </a:rPr>
              <a:t>Documented anticipated service life - not warranty alone</a:t>
            </a:r>
          </a:p>
        </p:txBody>
      </p:sp>
      <p:sp>
        <p:nvSpPr>
          <p:cNvPr id="28" name="compare">
            <a:extLst xmlns:a="http://schemas.openxmlformats.org/drawingml/2006/main">
              <a:ext uri="{FF2B5EF4-FFF2-40B4-BE49-F238E27FC236}">
                <a16:creationId xmlns:a16="http://schemas.microsoft.com/office/drawing/2014/main" id="{C332D466-A8F5-4E6E-B778-44CB662D4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38350"/>
            <a:ext cx="3829050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FFF8D8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sp>
        <p:nvSpPr>
          <p:cNvPr id="29" name="compare-title">
            <a:extLst xmlns:a="http://schemas.openxmlformats.org/drawingml/2006/main">
              <a:ext uri="{FF2B5EF4-FFF2-40B4-BE49-F238E27FC236}">
                <a16:creationId xmlns:a16="http://schemas.microsoft.com/office/drawing/2014/main" id="{0C3B537B-FF5E-4A72-B487-FA3D68B70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6695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03D2B"/>
                </a:solidFill>
              </a:defRPr>
            </a:pPr>
            <a:r>
              <a:rPr sz="1950" b="1">
                <a:solidFill>
                  <a:srgbClr val="003D2B"/>
                </a:solidFill>
              </a:rPr>
              <a:t>Compare replacement when...</a:t>
            </a:r>
          </a:p>
        </p:txBody>
      </p:sp>
      <p:sp>
        <p:nvSpPr>
          <p:cNvPr id="30" name="comp-1-tick">
            <a:extLst xmlns:a="http://schemas.openxmlformats.org/drawingml/2006/main">
              <a:ext uri="{FF2B5EF4-FFF2-40B4-BE49-F238E27FC236}">
                <a16:creationId xmlns:a16="http://schemas.microsoft.com/office/drawing/2014/main" id="{83916350-B32D-4D1B-9D65-49D016200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765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✓</a:t>
            </a:r>
          </a:p>
        </p:txBody>
      </p:sp>
      <p:sp>
        <p:nvSpPr>
          <p:cNvPr id="31" name="comp-1">
            <a:extLst xmlns:a="http://schemas.openxmlformats.org/drawingml/2006/main">
              <a:ext uri="{FF2B5EF4-FFF2-40B4-BE49-F238E27FC236}">
                <a16:creationId xmlns:a16="http://schemas.microsoft.com/office/drawing/2014/main" id="{23257105-EA4A-4AA0-9E24-9EA1BE077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876550"/>
            <a:ext cx="2819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128"/>
                </a:solidFill>
              </a:defRPr>
            </a:pPr>
            <a:r>
              <a:rPr sz="1425" b="0">
                <a:solidFill>
                  <a:srgbClr val="183128"/>
                </a:solidFill>
              </a:rPr>
              <a:t>Correct consumables are no longer available.</a:t>
            </a:r>
          </a:p>
        </p:txBody>
      </p:sp>
      <p:sp>
        <p:nvSpPr>
          <p:cNvPr id="32" name="comp-2-tick">
            <a:extLst xmlns:a="http://schemas.openxmlformats.org/drawingml/2006/main">
              <a:ext uri="{FF2B5EF4-FFF2-40B4-BE49-F238E27FC236}">
                <a16:creationId xmlns:a16="http://schemas.microsoft.com/office/drawing/2014/main" id="{64A13CE4-4C29-48E4-AB02-9164A9A1E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242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✓</a:t>
            </a:r>
          </a:p>
        </p:txBody>
      </p:sp>
      <p:sp>
        <p:nvSpPr>
          <p:cNvPr id="33" name="comp-2">
            <a:extLst xmlns:a="http://schemas.openxmlformats.org/drawingml/2006/main">
              <a:ext uri="{FF2B5EF4-FFF2-40B4-BE49-F238E27FC236}">
                <a16:creationId xmlns:a16="http://schemas.microsoft.com/office/drawing/2014/main" id="{DA4659DC-265A-4B9A-B7F9-17A218695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524250"/>
            <a:ext cx="2819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128"/>
                </a:solidFill>
              </a:defRPr>
            </a:pPr>
            <a:r>
              <a:rPr sz="1425" b="0">
                <a:solidFill>
                  <a:srgbClr val="183128"/>
                </a:solidFill>
              </a:rPr>
              <a:t>The model is unsupported or discontinued.</a:t>
            </a:r>
          </a:p>
        </p:txBody>
      </p:sp>
      <p:sp>
        <p:nvSpPr>
          <p:cNvPr id="34" name="comp-3-tick">
            <a:extLst xmlns:a="http://schemas.openxmlformats.org/drawingml/2006/main">
              <a:ext uri="{FF2B5EF4-FFF2-40B4-BE49-F238E27FC236}">
                <a16:creationId xmlns:a16="http://schemas.microsoft.com/office/drawing/2014/main" id="{21E42C7C-F78A-434F-A463-AB8F02762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1719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✓</a:t>
            </a:r>
          </a:p>
        </p:txBody>
      </p:sp>
      <p:sp>
        <p:nvSpPr>
          <p:cNvPr id="35" name="comp-3">
            <a:extLst xmlns:a="http://schemas.openxmlformats.org/drawingml/2006/main">
              <a:ext uri="{FF2B5EF4-FFF2-40B4-BE49-F238E27FC236}">
                <a16:creationId xmlns:a16="http://schemas.microsoft.com/office/drawing/2014/main" id="{8A27BA75-60CC-488F-AA99-BC50F6F49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171950"/>
            <a:ext cx="2819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83128"/>
                </a:solidFill>
              </a:defRPr>
            </a:pPr>
            <a:r>
              <a:rPr sz="1425" b="0">
                <a:solidFill>
                  <a:srgbClr val="183128"/>
                </a:solidFill>
              </a:rPr>
              <a:t>It is at or beyond its anticipated service life.</a:t>
            </a:r>
          </a:p>
        </p:txBody>
      </p:sp>
      <p:sp>
        <p:nvSpPr>
          <p:cNvPr id="36" name="compare-note">
            <a:extLst xmlns:a="http://schemas.openxmlformats.org/drawingml/2006/main">
              <a:ext uri="{FF2B5EF4-FFF2-40B4-BE49-F238E27FC236}">
                <a16:creationId xmlns:a16="http://schemas.microsoft.com/office/drawing/2014/main" id="{E2B0BC5A-E117-4A79-AEFB-A038BBA61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86300"/>
            <a:ext cx="3143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B42318"/>
                </a:solidFill>
              </a:defRPr>
            </a:pPr>
            <a:r>
              <a:rPr sz="1125" b="1">
                <a:solidFill>
                  <a:srgbClr val="B42318"/>
                </a:solidFill>
              </a:rPr>
              <a:t>A high consumable cost for a very old device is a reason to compare - not an automatic instruction to replace.</a:t>
            </a:r>
          </a:p>
        </p:txBody>
      </p:sp>
      <p:sp>
        <p:nvSpPr>
          <p:cNvPr id="37" name="warning">
            <a:extLst xmlns:a="http://schemas.openxmlformats.org/drawingml/2006/main">
              <a:ext uri="{FF2B5EF4-FFF2-40B4-BE49-F238E27FC236}">
                <a16:creationId xmlns:a16="http://schemas.microsoft.com/office/drawing/2014/main" id="{8368594B-9E39-4E7D-B152-1DDD62F3B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0"/>
            <a:ext cx="110871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0EE"/>
          </a:solidFill>
          <a:ln xmlns:a="http://schemas.openxmlformats.org/drawingml/2006/main" w="9525">
            <a:solidFill>
              <a:srgbClr val="E9A29B"/>
            </a:solidFill>
            <a:prstDash val="solid"/>
          </a:ln>
        </p:spPr>
      </p:sp>
      <p:sp>
        <p:nvSpPr>
          <p:cNvPr id="38" name="warning-text">
            <a:extLst xmlns:a="http://schemas.openxmlformats.org/drawingml/2006/main">
              <a:ext uri="{FF2B5EF4-FFF2-40B4-BE49-F238E27FC236}">
                <a16:creationId xmlns:a16="http://schemas.microsoft.com/office/drawing/2014/main" id="{BDB9C069-ABAA-49D1-9CEB-C32B5CCC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791200"/>
            <a:ext cx="1057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B42318"/>
                </a:solidFill>
              </a:defRPr>
            </a:pPr>
            <a:r>
              <a:rPr sz="1650" b="1">
                <a:solidFill>
                  <a:srgbClr val="B42318"/>
                </a:solidFill>
              </a:rPr>
              <a:t>Never order pads or a battery by appearance alone. Confirm exact model compatibility.</a:t>
            </a:r>
          </a:p>
        </p:txBody>
      </p:sp>
      <p:sp>
        <p:nvSpPr>
          <p:cNvPr id="39" name="footer-2">
            <a:extLst xmlns:a="http://schemas.openxmlformats.org/drawingml/2006/main">
              <a:ext uri="{FF2B5EF4-FFF2-40B4-BE49-F238E27FC236}">
                <a16:creationId xmlns:a16="http://schemas.microsoft.com/office/drawing/2014/main" id="{1CE77C50-B567-4664-AA90-DA14CED58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D2B"/>
          </a:solidFill>
          <a:ln xmlns:a="http://schemas.openxmlformats.org/drawingml/2006/main" w="9525">
            <a:solidFill>
              <a:srgbClr val="003D2B"/>
            </a:solidFill>
            <a:prstDash val="solid"/>
          </a:ln>
        </p:spPr>
      </p:sp>
      <p:sp>
        <p:nvSpPr>
          <p:cNvPr id="40" name="footer-copy-2">
            <a:extLst xmlns:a="http://schemas.openxmlformats.org/drawingml/2006/main">
              <a:ext uri="{FF2B5EF4-FFF2-40B4-BE49-F238E27FC236}">
                <a16:creationId xmlns:a16="http://schemas.microsoft.com/office/drawing/2014/main" id="{1EB0BFB0-CEBA-4190-BB4B-01D9A6F2A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Training today, saving lives tomorrow.   |   General guidance</a:t>
            </a:r>
          </a:p>
        </p:txBody>
      </p:sp>
      <p:sp>
        <p:nvSpPr>
          <p:cNvPr id="41" name="page-2">
            <a:extLst xmlns:a="http://schemas.openxmlformats.org/drawingml/2006/main">
              <a:ext uri="{FF2B5EF4-FFF2-40B4-BE49-F238E27FC236}">
                <a16:creationId xmlns:a16="http://schemas.microsoft.com/office/drawing/2014/main" id="{295038E8-5D73-41BE-9793-B6EF3E0EC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F7C600"/>
                </a:solidFill>
              </a:defRPr>
            </a:pPr>
            <a:r>
              <a:rPr sz="1050" b="1">
                <a:solidFill>
                  <a:srgbClr val="F7C6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3560303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A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top-rail">
            <a:extLst xmlns:a="http://schemas.openxmlformats.org/drawingml/2006/main">
              <a:ext uri="{FF2B5EF4-FFF2-40B4-BE49-F238E27FC236}">
                <a16:creationId xmlns:a16="http://schemas.microsoft.com/office/drawing/2014/main" id="{6910FF2A-8D36-48C7-B485-17D554CCF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D2B"/>
          </a:solidFill>
          <a:ln xmlns:a="http://schemas.openxmlformats.org/drawingml/2006/main" w="9525">
            <a:solidFill>
              <a:srgbClr val="003D2B"/>
            </a:solidFill>
            <a:prstDash val="solid"/>
          </a:ln>
        </p:spPr>
      </p:sp>
      <p:sp>
        <p:nvSpPr>
          <p:cNvPr id="2" name="gold-rule">
            <a:extLst xmlns:a="http://schemas.openxmlformats.org/drawingml/2006/main">
              <a:ext uri="{FF2B5EF4-FFF2-40B4-BE49-F238E27FC236}">
                <a16:creationId xmlns:a16="http://schemas.microsoft.com/office/drawing/2014/main" id="{81E0D5A7-1D5C-4C8B-B509-358588EF2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7700"/>
            <a:ext cx="12192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f312f8628b4bc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76200"/>
            <a:ext cx="514350" cy="514350"/>
          </a:xfrm>
          <a:prstGeom xmlns:a="http://schemas.openxmlformats.org/drawingml/2006/main" prst="ellipse">
            <a:avLst/>
          </a:prstGeom>
        </p:spPr>
      </p:pic>
      <p:sp>
        <p:nvSpPr>
          <p:cNvPr id="4" name="brand">
            <a:extLst xmlns:a="http://schemas.openxmlformats.org/drawingml/2006/main">
              <a:ext uri="{FF2B5EF4-FFF2-40B4-BE49-F238E27FC236}">
                <a16:creationId xmlns:a16="http://schemas.microsoft.com/office/drawing/2014/main" id="{DA5ABE1A-4691-449C-A448-D20E1B496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9525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FIRST AID GARAGE</a:t>
            </a:r>
          </a:p>
        </p:txBody>
      </p:sp>
      <p:sp>
        <p:nvSpPr>
          <p:cNvPr id="5" name="section">
            <a:extLst xmlns:a="http://schemas.openxmlformats.org/drawingml/2006/main">
              <a:ext uri="{FF2B5EF4-FFF2-40B4-BE49-F238E27FC236}">
                <a16:creationId xmlns:a16="http://schemas.microsoft.com/office/drawing/2014/main" id="{2A05E447-91CA-4B8A-B1C1-7D3A24A24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1430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BEFORE YOU SPEND</a:t>
            </a:r>
          </a:p>
        </p:txBody>
      </p:sp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9C8712F-32C1-4500-9C9E-F32A18548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33450"/>
            <a:ext cx="990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003D2B"/>
                </a:solidFill>
              </a:defRPr>
            </a:pPr>
            <a:r>
              <a:rPr sz="2850" b="1">
                <a:solidFill>
                  <a:srgbClr val="003D2B"/>
                </a:solidFill>
              </a:rPr>
              <a:t>Compare the whole-life cost, not the box price</a:t>
            </a:r>
          </a:p>
        </p:txBody>
      </p:sp>
      <p:sp>
        <p:nvSpPr>
          <p:cNvPr id="7" name="intro">
            <a:extLst xmlns:a="http://schemas.openxmlformats.org/drawingml/2006/main">
              <a:ext uri="{FF2B5EF4-FFF2-40B4-BE49-F238E27FC236}">
                <a16:creationId xmlns:a16="http://schemas.microsoft.com/office/drawing/2014/main" id="{13D4912D-EDEA-48BE-940E-35122F052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66850"/>
            <a:ext cx="723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4A6259"/>
                </a:solidFill>
              </a:defRPr>
            </a:pPr>
            <a:r>
              <a:rPr sz="1500" b="0">
                <a:solidFill>
                  <a:srgbClr val="4A6259"/>
                </a:solidFill>
              </a:rPr>
              <a:t>Ask the supplier to put these details in writing.</a:t>
            </a:r>
          </a:p>
        </p:txBody>
      </p:sp>
      <p:sp>
        <p:nvSpPr>
          <p:cNvPr id="8" name="left-card">
            <a:extLst xmlns:a="http://schemas.openxmlformats.org/drawingml/2006/main">
              <a:ext uri="{FF2B5EF4-FFF2-40B4-BE49-F238E27FC236}">
                <a16:creationId xmlns:a16="http://schemas.microsoft.com/office/drawing/2014/main" id="{FBB30DBC-D3BD-4CC5-8D5A-48BDE0B40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19300"/>
            <a:ext cx="5219700" cy="3638550"/>
          </a:xfrm>
          <a:prstGeom xmlns:a="http://schemas.openxmlformats.org/drawingml/2006/main" prst="roundRect">
            <a:avLst>
              <a:gd name="adj" fmla="val 47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7D0C3"/>
            </a:solidFill>
            <a:prstDash val="solid"/>
          </a:ln>
        </p:spPr>
      </p:sp>
      <p:sp>
        <p:nvSpPr>
          <p:cNvPr id="9" name="left-head">
            <a:extLst xmlns:a="http://schemas.openxmlformats.org/drawingml/2006/main">
              <a:ext uri="{FF2B5EF4-FFF2-40B4-BE49-F238E27FC236}">
                <a16:creationId xmlns:a16="http://schemas.microsoft.com/office/drawing/2014/main" id="{22CD78AF-70DF-4DE4-88C6-1B92D0347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2885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03D2B"/>
                </a:solidFill>
              </a:defRPr>
            </a:pPr>
            <a:r>
              <a:rPr sz="2025" b="1">
                <a:solidFill>
                  <a:srgbClr val="003D2B"/>
                </a:solidFill>
              </a:rPr>
              <a:t>What exactly are we buying?</a:t>
            </a:r>
          </a:p>
        </p:txBody>
      </p:sp>
      <p:sp>
        <p:nvSpPr>
          <p:cNvPr id="10" name="b1-tick">
            <a:extLst xmlns:a="http://schemas.openxmlformats.org/drawingml/2006/main">
              <a:ext uri="{FF2B5EF4-FFF2-40B4-BE49-F238E27FC236}">
                <a16:creationId xmlns:a16="http://schemas.microsoft.com/office/drawing/2014/main" id="{DCC92DDC-2B39-420F-A729-003446AC8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384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7C600"/>
                </a:solidFill>
              </a:defRPr>
            </a:pPr>
            <a:r>
              <a:rPr sz="1500" b="1">
                <a:solidFill>
                  <a:srgbClr val="F7C600"/>
                </a:solidFill>
              </a:rPr>
              <a:t>✓</a:t>
            </a:r>
          </a:p>
        </p:txBody>
      </p:sp>
      <p:sp>
        <p:nvSpPr>
          <p:cNvPr id="11" name="b1">
            <a:extLst xmlns:a="http://schemas.openxmlformats.org/drawingml/2006/main">
              <a:ext uri="{FF2B5EF4-FFF2-40B4-BE49-F238E27FC236}">
                <a16:creationId xmlns:a16="http://schemas.microsoft.com/office/drawing/2014/main" id="{37A215EE-1E87-45DB-B2D4-7CCA5807D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838450"/>
            <a:ext cx="3867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83128"/>
                </a:solidFill>
              </a:defRPr>
            </a:pPr>
            <a:r>
              <a:rPr sz="1500" b="0">
                <a:solidFill>
                  <a:srgbClr val="183128"/>
                </a:solidFill>
              </a:rPr>
              <a:t>Exact make and model</a:t>
            </a:r>
          </a:p>
        </p:txBody>
      </p:sp>
      <p:sp>
        <p:nvSpPr>
          <p:cNvPr id="12" name="b2-tick">
            <a:extLst xmlns:a="http://schemas.openxmlformats.org/drawingml/2006/main">
              <a:ext uri="{FF2B5EF4-FFF2-40B4-BE49-F238E27FC236}">
                <a16:creationId xmlns:a16="http://schemas.microsoft.com/office/drawing/2014/main" id="{9AA8E21A-F907-435E-BAEF-9A2E31D15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337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7C600"/>
                </a:solidFill>
              </a:defRPr>
            </a:pPr>
            <a:r>
              <a:rPr sz="1500" b="1">
                <a:solidFill>
                  <a:srgbClr val="F7C600"/>
                </a:solidFill>
              </a:rPr>
              <a:t>✓</a:t>
            </a:r>
          </a:p>
        </p:txBody>
      </p:sp>
      <p:sp>
        <p:nvSpPr>
          <p:cNvPr id="13" name="b2">
            <a:extLst xmlns:a="http://schemas.openxmlformats.org/drawingml/2006/main">
              <a:ext uri="{FF2B5EF4-FFF2-40B4-BE49-F238E27FC236}">
                <a16:creationId xmlns:a16="http://schemas.microsoft.com/office/drawing/2014/main" id="{01C0CBB7-00E1-4FD2-B652-3FA97A7E6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33750"/>
            <a:ext cx="3867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83128"/>
                </a:solidFill>
              </a:defRPr>
            </a:pPr>
            <a:r>
              <a:rPr sz="1500" b="0">
                <a:solidFill>
                  <a:srgbClr val="183128"/>
                </a:solidFill>
              </a:rPr>
              <a:t>Included pads, battery, case, sign and prep kit</a:t>
            </a:r>
          </a:p>
        </p:txBody>
      </p:sp>
      <p:sp>
        <p:nvSpPr>
          <p:cNvPr id="14" name="b3-tick">
            <a:extLst xmlns:a="http://schemas.openxmlformats.org/drawingml/2006/main">
              <a:ext uri="{FF2B5EF4-FFF2-40B4-BE49-F238E27FC236}">
                <a16:creationId xmlns:a16="http://schemas.microsoft.com/office/drawing/2014/main" id="{52FB5246-B1F4-44D1-B26F-3C10C0747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7C600"/>
                </a:solidFill>
              </a:defRPr>
            </a:pPr>
            <a:r>
              <a:rPr sz="1500" b="1">
                <a:solidFill>
                  <a:srgbClr val="F7C600"/>
                </a:solidFill>
              </a:rPr>
              <a:t>✓</a:t>
            </a:r>
          </a:p>
        </p:txBody>
      </p:sp>
      <p:sp>
        <p:nvSpPr>
          <p:cNvPr id="15" name="b3">
            <a:extLst xmlns:a="http://schemas.openxmlformats.org/drawingml/2006/main">
              <a:ext uri="{FF2B5EF4-FFF2-40B4-BE49-F238E27FC236}">
                <a16:creationId xmlns:a16="http://schemas.microsoft.com/office/drawing/2014/main" id="{7BA93EBF-F1D8-4364-B6EA-2581D9CFC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81450"/>
            <a:ext cx="3867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83128"/>
                </a:solidFill>
              </a:defRPr>
            </a:pPr>
            <a:r>
              <a:rPr sz="1500" b="0">
                <a:solidFill>
                  <a:srgbClr val="183128"/>
                </a:solidFill>
              </a:rPr>
              <a:t>Adult and paediatric capability</a:t>
            </a:r>
          </a:p>
        </p:txBody>
      </p:sp>
      <p:sp>
        <p:nvSpPr>
          <p:cNvPr id="16" name="b4-tick">
            <a:extLst xmlns:a="http://schemas.openxmlformats.org/drawingml/2006/main">
              <a:ext uri="{FF2B5EF4-FFF2-40B4-BE49-F238E27FC236}">
                <a16:creationId xmlns:a16="http://schemas.microsoft.com/office/drawing/2014/main" id="{562E257B-52F0-4886-B0B1-C24ADB70B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767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7C600"/>
                </a:solidFill>
              </a:defRPr>
            </a:pPr>
            <a:r>
              <a:rPr sz="1500" b="1">
                <a:solidFill>
                  <a:srgbClr val="F7C600"/>
                </a:solidFill>
              </a:rPr>
              <a:t>✓</a:t>
            </a:r>
          </a:p>
        </p:txBody>
      </p:sp>
      <p:sp>
        <p:nvSpPr>
          <p:cNvPr id="17" name="b4">
            <a:extLst xmlns:a="http://schemas.openxmlformats.org/drawingml/2006/main">
              <a:ext uri="{FF2B5EF4-FFF2-40B4-BE49-F238E27FC236}">
                <a16:creationId xmlns:a16="http://schemas.microsoft.com/office/drawing/2014/main" id="{A76C5E1B-C47A-46AA-AC0F-BE91F5AE1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76750"/>
            <a:ext cx="3867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83128"/>
                </a:solidFill>
              </a:defRPr>
            </a:pPr>
            <a:r>
              <a:rPr sz="1500" b="0">
                <a:solidFill>
                  <a:srgbClr val="183128"/>
                </a:solidFill>
              </a:rPr>
              <a:t>Warranty, anticipated service life and support</a:t>
            </a:r>
          </a:p>
        </p:txBody>
      </p:sp>
      <p:sp>
        <p:nvSpPr>
          <p:cNvPr id="18" name="b5-tick">
            <a:extLst xmlns:a="http://schemas.openxmlformats.org/drawingml/2006/main">
              <a:ext uri="{FF2B5EF4-FFF2-40B4-BE49-F238E27FC236}">
                <a16:creationId xmlns:a16="http://schemas.microsoft.com/office/drawing/2014/main" id="{0D549CAA-1840-42B7-91DE-EEDCA9467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101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✓</a:t>
            </a:r>
          </a:p>
        </p:txBody>
      </p:sp>
      <p:sp>
        <p:nvSpPr>
          <p:cNvPr id="19" name="b5">
            <a:extLst xmlns:a="http://schemas.openxmlformats.org/drawingml/2006/main">
              <a:ext uri="{FF2B5EF4-FFF2-40B4-BE49-F238E27FC236}">
                <a16:creationId xmlns:a16="http://schemas.microsoft.com/office/drawing/2014/main" id="{54004B6C-C1F7-4588-B6E7-137BBA6FB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10150"/>
            <a:ext cx="3867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83128"/>
                </a:solidFill>
              </a:defRPr>
            </a:pPr>
            <a:r>
              <a:rPr sz="1350" b="0">
                <a:solidFill>
                  <a:srgbClr val="183128"/>
                </a:solidFill>
              </a:rPr>
              <a:t>Pad/battery costs and replacement intervals</a:t>
            </a:r>
          </a:p>
        </p:txBody>
      </p:sp>
      <p:sp>
        <p:nvSpPr>
          <p:cNvPr id="20" name="right-card">
            <a:extLst xmlns:a="http://schemas.openxmlformats.org/drawingml/2006/main">
              <a:ext uri="{FF2B5EF4-FFF2-40B4-BE49-F238E27FC236}">
                <a16:creationId xmlns:a16="http://schemas.microsoft.com/office/drawing/2014/main" id="{CBE3312B-755B-44B3-8466-743718BE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019300"/>
            <a:ext cx="5600700" cy="3638550"/>
          </a:xfrm>
          <a:prstGeom xmlns:a="http://schemas.openxmlformats.org/drawingml/2006/main" prst="roundRect">
            <a:avLst>
              <a:gd name="adj" fmla="val 4712"/>
            </a:avLst>
          </a:prstGeom>
          <a:solidFill xmlns:a="http://schemas.openxmlformats.org/drawingml/2006/main">
            <a:srgbClr val="003D2B"/>
          </a:solidFill>
          <a:ln xmlns:a="http://schemas.openxmlformats.org/drawingml/2006/main" w="9525">
            <a:solidFill>
              <a:srgbClr val="003D2B"/>
            </a:solidFill>
            <a:prstDash val="solid"/>
          </a:ln>
        </p:spPr>
      </p:sp>
      <p:sp>
        <p:nvSpPr>
          <p:cNvPr id="21" name="right-head">
            <a:extLst xmlns:a="http://schemas.openxmlformats.org/drawingml/2006/main">
              <a:ext uri="{FF2B5EF4-FFF2-40B4-BE49-F238E27FC236}">
                <a16:creationId xmlns:a16="http://schemas.microsoft.com/office/drawing/2014/main" id="{556D5859-693F-457A-8231-D77EA0818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288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F7C600"/>
                </a:solidFill>
              </a:defRPr>
            </a:pPr>
            <a:r>
              <a:rPr sz="2025" b="1">
                <a:solidFill>
                  <a:srgbClr val="F7C600"/>
                </a:solidFill>
              </a:rPr>
              <a:t>Use trusted checks</a:t>
            </a:r>
          </a:p>
        </p:txBody>
      </p:sp>
      <p:sp>
        <p:nvSpPr>
          <p:cNvPr id="22" name="dfe">
            <a:extLst xmlns:a="http://schemas.openxmlformats.org/drawingml/2006/main">
              <a:ext uri="{FF2B5EF4-FFF2-40B4-BE49-F238E27FC236}">
                <a16:creationId xmlns:a16="http://schemas.microsoft.com/office/drawing/2014/main" id="{3F445763-82D1-44D7-BF35-8D08044B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3845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DfE guidance</a:t>
            </a:r>
          </a:p>
        </p:txBody>
      </p:sp>
      <p:sp>
        <p:nvSpPr>
          <p:cNvPr id="23" name="dfe-copy">
            <a:extLst xmlns:a="http://schemas.openxmlformats.org/drawingml/2006/main">
              <a:ext uri="{FF2B5EF4-FFF2-40B4-BE49-F238E27FC236}">
                <a16:creationId xmlns:a16="http://schemas.microsoft.com/office/drawing/2014/main" id="{D6722F39-DF28-402C-9B13-2957BF702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181350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Printed page 15 explains the reduced-cost arrangement. Get today's price from the scheme/supplier and compare Appendix A's minimum specification.</a:t>
            </a:r>
          </a:p>
        </p:txBody>
      </p:sp>
      <p:sp>
        <p:nvSpPr>
          <p:cNvPr id="24" name="bhf">
            <a:extLst xmlns:a="http://schemas.openxmlformats.org/drawingml/2006/main">
              <a:ext uri="{FF2B5EF4-FFF2-40B4-BE49-F238E27FC236}">
                <a16:creationId xmlns:a16="http://schemas.microsoft.com/office/drawing/2014/main" id="{8906E220-3556-44F9-92C4-A0A85B6D0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957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BHF pads &amp; batteries</a:t>
            </a:r>
          </a:p>
        </p:txBody>
      </p:sp>
      <p:sp>
        <p:nvSpPr>
          <p:cNvPr id="25" name="bhf-copy">
            <a:extLst xmlns:a="http://schemas.openxmlformats.org/drawingml/2006/main">
              <a:ext uri="{FF2B5EF4-FFF2-40B4-BE49-F238E27FC236}">
                <a16:creationId xmlns:a16="http://schemas.microsoft.com/office/drawing/2014/main" id="{B4A20ABF-53D6-4126-89BC-9492615FC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38650"/>
            <a:ext cx="476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Useful for supported, identifiable devices only. It cannot guarantee a part for every discontinued AED.</a:t>
            </a:r>
          </a:p>
        </p:txBody>
      </p:sp>
      <p:sp>
        <p:nvSpPr>
          <p:cNvPr id="26" name="circuit">
            <a:extLst xmlns:a="http://schemas.openxmlformats.org/drawingml/2006/main">
              <a:ext uri="{FF2B5EF4-FFF2-40B4-BE49-F238E27FC236}">
                <a16:creationId xmlns:a16="http://schemas.microsoft.com/office/drawing/2014/main" id="{572EBA3B-1460-432B-B58A-44E3488EA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010150"/>
            <a:ext cx="171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7C600"/>
                </a:solidFill>
              </a:defRPr>
            </a:pPr>
            <a:r>
              <a:rPr sz="1650" b="1">
                <a:solidFill>
                  <a:srgbClr val="F7C600"/>
                </a:solidFill>
              </a:rPr>
              <a:t>The Circuit</a:t>
            </a:r>
          </a:p>
        </p:txBody>
      </p:sp>
      <p:sp>
        <p:nvSpPr>
          <p:cNvPr id="27" name="circuit-copy">
            <a:extLst xmlns:a="http://schemas.openxmlformats.org/drawingml/2006/main">
              <a:ext uri="{FF2B5EF4-FFF2-40B4-BE49-F238E27FC236}">
                <a16:creationId xmlns:a16="http://schemas.microsoft.com/office/drawing/2014/main" id="{4D331746-4940-4432-90B4-A63F99B7A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953000"/>
            <a:ext cx="314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Keep location, access, pad expiry and emergency-ready status current.</a:t>
            </a:r>
          </a:p>
        </p:txBody>
      </p:sp>
      <p:sp>
        <p:nvSpPr>
          <p:cNvPr id="28" name="last">
            <a:extLst xmlns:a="http://schemas.openxmlformats.org/drawingml/2006/main">
              <a:ext uri="{FF2B5EF4-FFF2-40B4-BE49-F238E27FC236}">
                <a16:creationId xmlns:a16="http://schemas.microsoft.com/office/drawing/2014/main" id="{0951BA1D-9062-4E10-903E-13C0CE1B4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72150"/>
            <a:ext cx="110871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9525">
            <a:solidFill>
              <a:srgbClr val="F7C600"/>
            </a:solidFill>
            <a:prstDash val="solid"/>
          </a:ln>
        </p:spPr>
      </p:sp>
      <p:sp>
        <p:nvSpPr>
          <p:cNvPr id="29" name="last-copy">
            <a:extLst xmlns:a="http://schemas.openxmlformats.org/drawingml/2006/main">
              <a:ext uri="{FF2B5EF4-FFF2-40B4-BE49-F238E27FC236}">
                <a16:creationId xmlns:a16="http://schemas.microsoft.com/office/drawing/2014/main" id="{F3599527-01EB-4593-A481-54456A3A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0706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003D2B"/>
                </a:solidFill>
              </a:defRPr>
            </a:pPr>
            <a:r>
              <a:rPr sz="1725" b="1">
                <a:solidFill>
                  <a:srgbClr val="003D2B"/>
                </a:solidFill>
              </a:rPr>
              <a:t>Current prices change: do not quote an old fixed figure.</a:t>
            </a:r>
          </a:p>
        </p:txBody>
      </p:sp>
      <p:sp>
        <p:nvSpPr>
          <p:cNvPr id="30" name="footer-3">
            <a:extLst xmlns:a="http://schemas.openxmlformats.org/drawingml/2006/main">
              <a:ext uri="{FF2B5EF4-FFF2-40B4-BE49-F238E27FC236}">
                <a16:creationId xmlns:a16="http://schemas.microsoft.com/office/drawing/2014/main" id="{D4FDAC96-3D78-4A43-8D3B-210BE3F9C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D2B"/>
          </a:solidFill>
          <a:ln xmlns:a="http://schemas.openxmlformats.org/drawingml/2006/main" w="9525">
            <a:solidFill>
              <a:srgbClr val="003D2B"/>
            </a:solidFill>
            <a:prstDash val="solid"/>
          </a:ln>
        </p:spPr>
      </p:sp>
      <p:sp>
        <p:nvSpPr>
          <p:cNvPr id="31" name="footer-copy-3">
            <a:extLst xmlns:a="http://schemas.openxmlformats.org/drawingml/2006/main">
              <a:ext uri="{FF2B5EF4-FFF2-40B4-BE49-F238E27FC236}">
                <a16:creationId xmlns:a16="http://schemas.microsoft.com/office/drawing/2014/main" id="{3EE9D0EA-F8F7-4404-A6F6-F750C8F5F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962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Training today, saving lives tomorrow.   |   General guidance</a:t>
            </a:r>
          </a:p>
        </p:txBody>
      </p:sp>
      <p:sp>
        <p:nvSpPr>
          <p:cNvPr id="32" name="page-3">
            <a:extLst xmlns:a="http://schemas.openxmlformats.org/drawingml/2006/main">
              <a:ext uri="{FF2B5EF4-FFF2-40B4-BE49-F238E27FC236}">
                <a16:creationId xmlns:a16="http://schemas.microsoft.com/office/drawing/2014/main" id="{4DFCBD09-CF06-44B0-B59F-3521F1E6E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F7C600"/>
                </a:solidFill>
              </a:defRPr>
            </a:pPr>
            <a:r>
              <a:rPr sz="1050" b="1">
                <a:solidFill>
                  <a:srgbClr val="F7C6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048305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2026-08-18T18:41:48.7470000Z</dcterms:created>
  <dcterms:modified xsi:type="dcterms:W3CDTF">2026-08-18T18:41:48.7470000Z</dcterms:modified>
</coreProperties>
</file>